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1768" autoAdjust="0"/>
  </p:normalViewPr>
  <p:slideViewPr>
    <p:cSldViewPr snapToGrid="0" snapToObjects="1">
      <p:cViewPr varScale="1">
        <p:scale>
          <a:sx n="61" d="100"/>
          <a:sy n="61" d="100"/>
        </p:scale>
        <p:origin x="1188"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C1FD9C2A-50B2-06D6-B5D2-4BC4FA6A126B}"/>
              </a:ext>
            </a:extLst>
          </p:cNvPr>
          <p:cNvSpPr txBox="1"/>
          <p:nvPr userDrawn="1">
            <p:extLst>
              <p:ext uri="{1162E1C5-73C7-4A58-AE30-91384D911F3F}">
                <p184:classification xmlns:p184="http://schemas.microsoft.com/office/powerpoint/2018/4/main" val="ftr"/>
              </p:ext>
            </p:extLst>
          </p:nvPr>
        </p:nvSpPr>
        <p:spPr>
          <a:xfrm>
            <a:off x="5524500" y="6672580"/>
            <a:ext cx="1165225" cy="121920"/>
          </a:xfrm>
          <a:prstGeom prst="rect">
            <a:avLst/>
          </a:prstGeom>
        </p:spPr>
        <p:txBody>
          <a:bodyPr horzOverflow="overflow" lIns="0" tIns="0" rIns="0" bIns="0">
            <a:spAutoFit/>
          </a:bodyPr>
          <a:lstStyle/>
          <a:p>
            <a:pPr algn="l"/>
            <a:r>
              <a:rPr lang="en-US" sz="800">
                <a:solidFill>
                  <a:srgbClr val="737373"/>
                </a:solidFill>
                <a:latin typeface="Calibri" panose="020F0502020204030204" pitchFamily="34" charset="0"/>
                <a:cs typeface="Calibri" panose="020F0502020204030204" pitchFamily="34" charset="0"/>
              </a:rPr>
              <a:t>Asurion_Internal_Use_Only</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https://github.com/nikoloko93/IBM-Data-Science-Capstone-SpaceX-main/blob/main/Data%20Wrangling.ipynb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https://github.com/nikoloko93/IBM-Data-Science-Capstone-SpaceX-main/blob/main/EDA%20with%20Data%20Visualization.ipynb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https://github.com/nikoloko93/IBM-Data-Science-Capstone-SpaceX-main/blob/main/EDA%20with%20SQL.ipynb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lab exercise, we successfully pinpointed all launch sites and added map objects such as markers, circles, and lines to denote the success or failure of launches for each site on the folium map. We categorized the launch outcomes into two classes: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By leveraging color-coded marker clusters, we were able to identify launch sites with relatively high success rates. Additionally, we computed the distances between each launch site and its surrounding features.</a:t>
            </a:r>
          </a:p>
          <a:p>
            <a:pPr>
              <a:lnSpc>
                <a:spcPct val="100000"/>
              </a:lnSpc>
              <a:spcBef>
                <a:spcPts val="1400"/>
              </a:spcBef>
            </a:pPr>
            <a:r>
              <a:rPr lang="en-US" sz="2200" dirty="0">
                <a:solidFill>
                  <a:schemeClr val="accent3">
                    <a:lumMod val="25000"/>
                  </a:schemeClr>
                </a:solidFill>
                <a:latin typeface="Abadi" panose="020B0604020104020204" pitchFamily="34" charset="0"/>
              </a:rPr>
              <a:t>Specifically, we investigated the proximity of launch sites to railways, highways, and coastlines. We also assessed whether launch sites maintained certain distances from cities. Through these analyses, we sought to answer key questions about the optimal conditions and locations for successful launches.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https://github.com/nikoloko93/IBM-Data-Science-Capstone-SpaceX-main/blob/main/app.py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https://github.com/nikoloko93/IBM-Data-Science-Capstone-SpaceX-main/blob/main/Machine%20Learning%20Prediction.ipynb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lnSpcReduction="10000"/>
          </a:bodyPr>
          <a:lstStyle/>
          <a:p>
            <a:pPr>
              <a:lnSpc>
                <a:spcPct val="100000"/>
              </a:lnSpc>
              <a:spcBef>
                <a:spcPts val="1400"/>
              </a:spcBef>
            </a:pPr>
            <a:r>
              <a:rPr lang="en-US" sz="2100" dirty="0">
                <a:solidFill>
                  <a:schemeClr val="accent3">
                    <a:lumMod val="25000"/>
                  </a:schemeClr>
                </a:solidFill>
                <a:latin typeface="Abadi" panose="020B0604020104020204" pitchFamily="34" charset="0"/>
              </a:rPr>
              <a:t>Based on our analysis of the plot, we observed a positive correlation between the number of flights at a launch site and its success rate. This suggests that launch sites with higher flight volumes tend to have greater success rates.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grayscl/>
          </a:blip>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The plot reveals that the ES-L1, GEO, HEO, SSO, and VLEO orbits have the highest success rates. These orbits might therefore be considered the most reliable for successful missions.</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The plot illustrates a consistent increase in the success rate from 2013 through 2020. This upward trend indicates a steady improvement in mission successes over this period.</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rotWithShape="1">
          <a:blip r:embed="rId2"/>
          <a:srcRect l="-311" t="51146" r="57420"/>
          <a:stretch/>
        </p:blipFill>
        <p:spPr>
          <a:xfrm>
            <a:off x="6199132" y="1782981"/>
            <a:ext cx="4377923" cy="2818516"/>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https://github.com/nikoloko93/IBM-Data-Science-Capstone-SpaceX-main/blob/main/Data%20Collection%20API.ipynb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https://github.com/nikoloko93/IBM-Data-Science-Capstone-SpaceX-main/blob/main/Data%20Collection%20with%20Web%20Scraping.ipynb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Metadata/LabelInfo.xml><?xml version="1.0" encoding="utf-8"?>
<clbl:labelList xmlns:clbl="http://schemas.microsoft.com/office/2020/mipLabelMetadata">
  <clbl:label id="{d176fefe-83de-4b32-859d-542d6c2f6125}" enabled="1" method="Standard" siteId="{64e5ad32-cb04-44df-8896-bed5d7792429}" contentBits="2" removed="0"/>
</clbl:labelList>
</file>

<file path=docProps/app.xml><?xml version="1.0" encoding="utf-8"?>
<Properties xmlns="http://schemas.openxmlformats.org/officeDocument/2006/extended-properties" xmlns:vt="http://schemas.openxmlformats.org/officeDocument/2006/docPropsVTypes">
  <Template/>
  <TotalTime>1314</TotalTime>
  <Words>1850</Words>
  <Application>Microsoft Office PowerPoint</Application>
  <PresentationFormat>Widescreen</PresentationFormat>
  <Paragraphs>202</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Ramal, Nikko</cp:lastModifiedBy>
  <cp:revision>199</cp:revision>
  <dcterms:created xsi:type="dcterms:W3CDTF">2021-04-29T18:58:34Z</dcterms:created>
  <dcterms:modified xsi:type="dcterms:W3CDTF">2024-01-19T14:49:34Z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ClassificationContentMarkingFooterLocations">
    <vt:lpwstr>Custom Design:3</vt:lpwstr>
  </property>
  <property fmtid="{D5CDD505-2E9C-101B-9397-08002B2CF9AE}" pid="4" name="ClassificationContentMarkingFooterText">
    <vt:lpwstr>Asurion_Internal_Use_Only</vt:lpwstr>
  </property>
</Properties>
</file>